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5F23BF4-6693-4478-A34B-217FB11A49D3}">
  <a:tblStyle styleId="{B5F23BF4-6693-4478-A34B-217FB11A49D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bom.gov.au/climate/ahead/outlooks/climatology/" TargetMode="External"/><Relationship Id="rId3" Type="http://schemas.openxmlformats.org/officeDocument/2006/relationships/hyperlink" Target="https://www.bom.gov.au/climate/ahead/outlooks/climatology/" TargetMode="External"/><Relationship Id="rId4" Type="http://schemas.openxmlformats.org/officeDocument/2006/relationships/hyperlink" Target="https://digital.atlas.gov.au/" TargetMode="External"/><Relationship Id="rId5" Type="http://schemas.openxmlformats.org/officeDocument/2006/relationships/hyperlink" Target="https://digital.atlas.gov.au/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500">
                <a:solidFill>
                  <a:schemeClr val="dk1"/>
                </a:solidFill>
              </a:rPr>
              <a:t>Hello Everyone,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solidFill>
                  <a:schemeClr val="dk1"/>
                </a:solidFill>
              </a:rPr>
              <a:t>My name is Chung-Hao Lee. I just relocated from Taiwan to Sydney. I am now working at TikTok as a PM. You can find my information in the last page of the report.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solidFill>
                  <a:schemeClr val="dk1"/>
                </a:solidFill>
              </a:rPr>
              <a:t>I’d like to thank you GovHack first for hosting this fabulous hackathon. I would definitely recommend to all who love data analysis to join this hackathon.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79f561fbc0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79f561fbc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solidFill>
                  <a:schemeClr val="dk1"/>
                </a:solidFill>
              </a:rPr>
              <a:t>In this report I proposed a five factor framework to select better siting of data center in Australia and find out Brisbane region score highest under this framework to develop international data center hub.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solidFill>
                  <a:schemeClr val="dk1"/>
                </a:solidFill>
              </a:rPr>
              <a:t>Due to only have one weekend, there is still more optimization to this framework. But I still very honor and thanks to GovHack providing me this great oppunity to contribute my skills and effects to Australian community.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solidFill>
                  <a:schemeClr val="dk1"/>
                </a:solidFill>
              </a:rPr>
              <a:t>Thank you for your attention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79d9365e49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79d9365e49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79f561fbc0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79f561fbc0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79d9365e4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79d9365e4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solidFill>
                  <a:schemeClr val="dk1"/>
                </a:solidFill>
              </a:rPr>
              <a:t>In this hackathon, I chose challenge of data center siting.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solidFill>
                  <a:schemeClr val="dk1"/>
                </a:solidFill>
              </a:rPr>
              <a:t>This challenge is about Australia holds a great position to develop international data center hub, because abundant resource, skilled workers and great strategic position between East Asia and American, two most data generation areas.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solidFill>
                  <a:schemeClr val="dk1"/>
                </a:solidFill>
              </a:rPr>
              <a:t>But right now, there is no a framework to help Australia stakeholder to evaluate where to pick a great siting for data center.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solidFill>
                  <a:schemeClr val="dk1"/>
                </a:solidFill>
              </a:rPr>
              <a:t>Thus, That what I do in this report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79d9365e49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79d9365e49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solidFill>
                  <a:schemeClr val="dk1"/>
                </a:solidFill>
              </a:rPr>
              <a:t>In this report, I propose a framework with 5 major factors to evaluate where to place data center, there are Power Availability &amp; Reliability Cooling &amp; Thermal Management Connectivity Talent &amp; Labor Force Land &amp; Infrastructure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solidFill>
                  <a:schemeClr val="dk1"/>
                </a:solidFill>
              </a:rPr>
              <a:t>In the following session, I will briefly walk you through each factor and see where in Australia is a good fit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79d9365e49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79d9365e49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solidFill>
                  <a:schemeClr val="dk1"/>
                </a:solidFill>
              </a:rPr>
              <a:t>First is Power Availability &amp; Reliability.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solidFill>
                  <a:schemeClr val="dk1"/>
                </a:solidFill>
              </a:rPr>
              <a:t>Because The operation of a large data center can require millions of kWh each month. Therefore, regions with abundant power supply, grid stability, and access to low-carbon energy make energy availability a decisive factor in site selection.</a:t>
            </a:r>
            <a:br>
              <a:rPr lang="zh-TW" sz="1000">
                <a:solidFill>
                  <a:schemeClr val="dk1"/>
                </a:solidFill>
              </a:rPr>
            </a:br>
            <a:r>
              <a:rPr lang="zh-TW" sz="1000">
                <a:solidFill>
                  <a:schemeClr val="dk1"/>
                </a:solidFill>
              </a:rPr>
              <a:t>I chose AEMO geospatial data to visualize current power supply across Australia. As you can see in the figure, </a:t>
            </a:r>
            <a:r>
              <a:rPr b="1" lang="zh-TW" sz="1000">
                <a:solidFill>
                  <a:schemeClr val="dk1"/>
                </a:solidFill>
              </a:rPr>
              <a:t>Brisbane, ACT are regions with great clean energy supply now and in the future. While Melbourne holds great potential in the future.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79d9365e49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79d9365e49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000">
                <a:solidFill>
                  <a:schemeClr val="dk1"/>
                </a:solidFill>
              </a:rPr>
              <a:t>Second is Cooling &amp; Thermal Management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000">
                <a:solidFill>
                  <a:schemeClr val="dk1"/>
                </a:solidFill>
              </a:rPr>
              <a:t>Because </a:t>
            </a:r>
            <a:r>
              <a:rPr lang="zh-TW" sz="1000">
                <a:solidFill>
                  <a:schemeClr val="dk1"/>
                </a:solidFill>
              </a:rPr>
              <a:t>Data centers produce waste heat, thus effective cooling is critical.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 u="sng">
                <a:solidFill>
                  <a:schemeClr val="dk1"/>
                </a:solidFill>
              </a:rPr>
              <a:t>I choose data from</a:t>
            </a:r>
            <a:r>
              <a:rPr lang="zh-TW" sz="1000" u="sng">
                <a:solidFill>
                  <a:schemeClr val="dk1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zh-TW" sz="1000" u="sng">
                <a:solidFill>
                  <a:schemeClr val="hlink"/>
                </a:solidFill>
                <a:hlinkClick r:id="rId3"/>
              </a:rPr>
              <a:t>Australia Bureau of Meteorology</a:t>
            </a:r>
            <a:r>
              <a:rPr lang="zh-TW" sz="1000" u="sng">
                <a:solidFill>
                  <a:schemeClr val="dk1"/>
                </a:solidFill>
              </a:rPr>
              <a:t>,</a:t>
            </a:r>
            <a:r>
              <a:rPr lang="zh-TW" sz="1000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zh-TW" sz="1000" u="sng">
                <a:solidFill>
                  <a:schemeClr val="hlink"/>
                </a:solidFill>
                <a:hlinkClick r:id="rId5"/>
              </a:rPr>
              <a:t>Digital Atlas</a:t>
            </a:r>
            <a:r>
              <a:rPr lang="zh-TW" sz="1000" u="sng">
                <a:solidFill>
                  <a:schemeClr val="dk1"/>
                </a:solidFill>
              </a:rPr>
              <a:t>. To check temperature and water availability, which are effective cooling methods.</a:t>
            </a:r>
            <a:endParaRPr sz="1000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000">
                <a:solidFill>
                  <a:schemeClr val="dk1"/>
                </a:solidFill>
              </a:rPr>
              <a:t>ACT, Melbourne, Sydney, Brisbane are regions with moderate temp and have Reliable Water Supply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79d9365e49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79d9365e49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000">
                <a:solidFill>
                  <a:schemeClr val="dk1"/>
                </a:solidFill>
              </a:rPr>
              <a:t>Third is connectivity,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000">
                <a:solidFill>
                  <a:schemeClr val="dk1"/>
                </a:solidFill>
              </a:rPr>
              <a:t>If Australia want to be an international data center hub, it has to find a near submarine cable place to build data center.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solidFill>
                  <a:schemeClr val="dk1"/>
                </a:solidFill>
              </a:rPr>
              <a:t>Data from Telstra shows current Australia submarine cable map and intercity fiber network.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000">
                <a:solidFill>
                  <a:schemeClr val="dk1"/>
                </a:solidFill>
              </a:rPr>
              <a:t>Sydney, Brisbane, Perth are regions near submarine cable landing point, and ACT, Melbourne with great potential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79d9365e49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79d9365e49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000">
                <a:solidFill>
                  <a:schemeClr val="dk1"/>
                </a:solidFill>
              </a:rPr>
              <a:t>orth is Talent &amp; Labor Force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</a:rPr>
              <a:t>Data center operations need diverse tech talent 	so proximity to talent hubs is essential.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</a:rPr>
              <a:t>Data from ABS and tech council shows that </a:t>
            </a:r>
            <a:r>
              <a:rPr b="1" lang="zh-TW" sz="1000">
                <a:solidFill>
                  <a:schemeClr val="dk1"/>
                </a:solidFill>
              </a:rPr>
              <a:t>Sydney, Melbourne, Brisbane, ACT all have abundant and diverse talents and have high growth rate.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79d9365e49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79d9365e49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000">
                <a:solidFill>
                  <a:schemeClr val="dk1"/>
                </a:solidFill>
              </a:rPr>
              <a:t>Last but not least Land and infrastructure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solidFill>
                  <a:schemeClr val="dk1"/>
                </a:solidFill>
              </a:rPr>
              <a:t>Data centers need large, low-cost land, mature utilities (power, water, fire protection) and low disaster exposure.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solidFill>
                  <a:schemeClr val="dk1"/>
                </a:solidFill>
              </a:rPr>
              <a:t>I chose data from digital atlas to show population density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zh-TW" sz="1000">
                <a:solidFill>
                  <a:schemeClr val="dk1"/>
                </a:solidFill>
              </a:rPr>
              <a:t>Because dense urban areas have strong infrastructure but high land prices, and very sparse areas lack utilities, population density is an effective proxy to find the sweet spot: suburban zones with moderate density close to cities.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000">
                <a:solidFill>
                  <a:schemeClr val="dk1"/>
                </a:solidFill>
              </a:rPr>
              <a:t>Brisbane, ACT, Melbourne, Sydney, Perth all fit this criteria 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79d9365e49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79d9365e49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</a:rPr>
              <a:t>Under the framework, each region is scored across five factors: </a:t>
            </a:r>
            <a:r>
              <a:rPr b="1" lang="zh-TW" sz="1000">
                <a:solidFill>
                  <a:schemeClr val="dk1"/>
                </a:solidFill>
              </a:rPr>
              <a:t>1 point</a:t>
            </a:r>
            <a:r>
              <a:rPr lang="zh-TW" sz="1000">
                <a:solidFill>
                  <a:schemeClr val="dk1"/>
                </a:solidFill>
              </a:rPr>
              <a:t> if the region meets the current criterion  and </a:t>
            </a:r>
            <a:r>
              <a:rPr b="1" lang="zh-TW" sz="1000">
                <a:solidFill>
                  <a:schemeClr val="dk1"/>
                </a:solidFill>
              </a:rPr>
              <a:t>0.5 points</a:t>
            </a:r>
            <a:r>
              <a:rPr lang="zh-TW" sz="1000">
                <a:solidFill>
                  <a:schemeClr val="dk1"/>
                </a:solidFill>
              </a:rPr>
              <a:t> if it shows future potential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dk1"/>
                </a:solidFill>
              </a:rPr>
              <a:t>Overall Brisbane scores highest score to be the region develop international data center hub. Closely follow by ACT. And Sydney, Melbourne with great potential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jp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hyperlink" Target="https://www.aemo.com.au/aemo/apps/visualisations/map.html" TargetMode="External"/><Relationship Id="rId9" Type="http://schemas.openxmlformats.org/officeDocument/2006/relationships/hyperlink" Target="https://digital.atlas.gov.au/" TargetMode="External"/><Relationship Id="rId5" Type="http://schemas.openxmlformats.org/officeDocument/2006/relationships/hyperlink" Target="https://www.bom.gov.au/climate/ahead/outlooks/climatology/" TargetMode="External"/><Relationship Id="rId6" Type="http://schemas.openxmlformats.org/officeDocument/2006/relationships/hyperlink" Target="https://digital.atlas.gov.au/" TargetMode="External"/><Relationship Id="rId7" Type="http://schemas.openxmlformats.org/officeDocument/2006/relationships/hyperlink" Target="https://infraco.telstra.com.au/solutions/intercity-dark-fibre-network" TargetMode="External"/><Relationship Id="rId8" Type="http://schemas.openxmlformats.org/officeDocument/2006/relationships/hyperlink" Target="https://techcouncil.com.au/wp-content/uploads/2023/05/TechCouncil-Tech-Jobs-Update-May-2023_final-1.pdf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2.png"/><Relationship Id="rId5" Type="http://schemas.openxmlformats.org/officeDocument/2006/relationships/image" Target="../media/image1.png"/><Relationship Id="rId6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2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6.png"/><Relationship Id="rId5" Type="http://schemas.openxmlformats.org/officeDocument/2006/relationships/hyperlink" Target="https://www.aemo.com.au/aemo/apps/visualisations/map.html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hyperlink" Target="https://www.bom.gov.au/climate/ahead/outlooks/climatology/" TargetMode="External"/><Relationship Id="rId5" Type="http://schemas.openxmlformats.org/officeDocument/2006/relationships/hyperlink" Target="https://digital.atlas.gov.au/" TargetMode="External"/><Relationship Id="rId6" Type="http://schemas.openxmlformats.org/officeDocument/2006/relationships/image" Target="../media/image4.png"/><Relationship Id="rId7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hyperlink" Target="https://infraco.telstra.com.au/solutions/intercity-dark-fibre-network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techcouncil.com.au/wp-content/uploads/2023/05/TechCouncil-Tech-Jobs-Update-May-2023_final-1.pdf" TargetMode="External"/><Relationship Id="rId4" Type="http://schemas.openxmlformats.org/officeDocument/2006/relationships/image" Target="../media/image11.png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igital.atlas.gov.au/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igital.atlas.gov.au/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Generated Image August 30, 2025 - 12_52PM.jpeg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14375"/>
            <a:ext cx="9143999" cy="51147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2000"/>
              </a:srgbClr>
            </a:outerShdw>
          </a:effectLst>
        </p:spPr>
      </p:pic>
      <p:sp>
        <p:nvSpPr>
          <p:cNvPr id="55" name="Google Shape;55;p13"/>
          <p:cNvSpPr txBox="1"/>
          <p:nvPr/>
        </p:nvSpPr>
        <p:spPr>
          <a:xfrm>
            <a:off x="256075" y="1009650"/>
            <a:ext cx="4252800" cy="15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rgbClr val="4899D3"/>
                </a:solidFill>
                <a:latin typeface="Calibri"/>
                <a:ea typeface="Calibri"/>
                <a:cs typeface="Calibri"/>
                <a:sym typeface="Calibri"/>
              </a:rPr>
              <a:t>Gov</a:t>
            </a:r>
            <a:r>
              <a:rPr b="1" lang="zh-TW" sz="2000">
                <a:solidFill>
                  <a:srgbClr val="CB1D57"/>
                </a:solidFill>
                <a:latin typeface="Calibri"/>
                <a:ea typeface="Calibri"/>
                <a:cs typeface="Calibri"/>
                <a:sym typeface="Calibri"/>
              </a:rPr>
              <a:t>Hack</a:t>
            </a:r>
            <a:r>
              <a:rPr b="1" lang="zh-TW" sz="2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zh-TW" sz="2000">
                <a:solidFill>
                  <a:srgbClr val="484949"/>
                </a:solidFill>
                <a:latin typeface="Calibri"/>
                <a:ea typeface="Calibri"/>
                <a:cs typeface="Calibri"/>
                <a:sym typeface="Calibri"/>
              </a:rPr>
              <a:t>2025:</a:t>
            </a:r>
            <a:endParaRPr b="1" sz="2000">
              <a:solidFill>
                <a:srgbClr val="48494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rgbClr val="484949"/>
                </a:solidFill>
                <a:latin typeface="Calibri"/>
                <a:ea typeface="Calibri"/>
                <a:cs typeface="Calibri"/>
                <a:sym typeface="Calibri"/>
              </a:rPr>
              <a:t>Australia's AI Future -</a:t>
            </a:r>
            <a:endParaRPr b="1" sz="2000">
              <a:solidFill>
                <a:srgbClr val="48494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400">
                <a:solidFill>
                  <a:srgbClr val="484949"/>
                </a:solidFill>
                <a:latin typeface="Calibri"/>
                <a:ea typeface="Calibri"/>
                <a:cs typeface="Calibri"/>
                <a:sym typeface="Calibri"/>
              </a:rPr>
              <a:t>A Data-Driven Framework for Data Center Siting </a:t>
            </a:r>
            <a:endParaRPr b="1" sz="2400">
              <a:solidFill>
                <a:srgbClr val="48494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25" y="189250"/>
            <a:ext cx="775850" cy="7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345125" y="3885475"/>
            <a:ext cx="2326800" cy="6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rgbClr val="484949"/>
                </a:solidFill>
              </a:rPr>
              <a:t>Chung-Hao Lee</a:t>
            </a:r>
            <a:endParaRPr b="1" sz="1200">
              <a:solidFill>
                <a:srgbClr val="48494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rgbClr val="484949"/>
                </a:solidFill>
              </a:rPr>
              <a:t>Aug 31, 2025</a:t>
            </a:r>
            <a:endParaRPr b="1" sz="1200">
              <a:solidFill>
                <a:srgbClr val="484949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1000" y="20875"/>
            <a:ext cx="775850" cy="7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2"/>
          <p:cNvSpPr txBox="1"/>
          <p:nvPr>
            <p:ph type="title"/>
          </p:nvPr>
        </p:nvSpPr>
        <p:spPr>
          <a:xfrm>
            <a:off x="311700" y="20875"/>
            <a:ext cx="8520600" cy="10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50">
                <a:solidFill>
                  <a:srgbClr val="4899D3"/>
                </a:solidFill>
              </a:rPr>
              <a:t>The</a:t>
            </a:r>
            <a:r>
              <a:rPr lang="zh-TW" sz="1550"/>
              <a:t> </a:t>
            </a:r>
            <a:r>
              <a:rPr b="1" lang="zh-TW" sz="1550">
                <a:solidFill>
                  <a:srgbClr val="CB1D57"/>
                </a:solidFill>
              </a:rPr>
              <a:t>Summary</a:t>
            </a:r>
            <a:r>
              <a:rPr b="1" lang="zh-TW" sz="1550">
                <a:solidFill>
                  <a:srgbClr val="CB1D57"/>
                </a:solidFill>
              </a:rPr>
              <a:t>:</a:t>
            </a:r>
            <a:endParaRPr b="1" sz="1550">
              <a:solidFill>
                <a:srgbClr val="CB1D5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rgbClr val="484949"/>
                </a:solidFill>
              </a:rPr>
              <a:t>Summary &amp; Future Work</a:t>
            </a:r>
            <a:endParaRPr b="1" sz="2000">
              <a:solidFill>
                <a:srgbClr val="48494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</a:t>
            </a:r>
            <a:endParaRPr/>
          </a:p>
        </p:txBody>
      </p:sp>
      <p:sp>
        <p:nvSpPr>
          <p:cNvPr id="211" name="Google Shape;211;p22"/>
          <p:cNvSpPr txBox="1"/>
          <p:nvPr/>
        </p:nvSpPr>
        <p:spPr>
          <a:xfrm>
            <a:off x="311700" y="796725"/>
            <a:ext cx="8565300" cy="42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Purpose:</a:t>
            </a:r>
            <a:r>
              <a:rPr lang="zh-TW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Provide a practical Data Center site-selection framework to support development of international-grade data centers in Australia.</a:t>
            </a:r>
            <a:br>
              <a:rPr lang="zh-TW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Framework:</a:t>
            </a:r>
            <a:r>
              <a:rPr lang="zh-TW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Assess regions using five core factors — Power Availability &amp; Reliability; Cooling &amp; Thermal Management; Connectivity; Talent &amp; Labour Force; and Land &amp; Infrastructure.</a:t>
            </a:r>
            <a:br>
              <a:rPr lang="zh-TW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Approach &amp; scope:</a:t>
            </a:r>
            <a:r>
              <a:rPr lang="zh-TW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Applied the framework as a high-level, nationwide screening across Australia’s major regions to identify suitable large-scale locations.</a:t>
            </a:r>
            <a:br>
              <a:rPr lang="zh-TW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Key finding:</a:t>
            </a:r>
            <a:r>
              <a:rPr lang="zh-TW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Brisbane and the ACT score highest for immediate development; Sydney and Melbourne are close behind.</a:t>
            </a:r>
            <a:br>
              <a:rPr lang="zh-TW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Limitations:</a:t>
            </a:r>
            <a:r>
              <a:rPr lang="zh-TW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Analysis was completed within a single weekend and therefore produces a regional-level shortlist rather than detailed site recommendations.</a:t>
            </a:r>
            <a:br>
              <a:rPr lang="zh-TW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Future work / recommendations:</a:t>
            </a:r>
            <a:endParaRPr b="1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●"/>
            </a:pPr>
            <a:r>
              <a:rPr lang="zh-TW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Introduce weighted scoring for the five factors to reflect real-world priorities and investor requirements.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●"/>
            </a:pPr>
            <a:r>
              <a:rPr lang="zh-TW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Perform localized, granular analysis that incorporates additional site-specific criteria (e.g., local permitting, detailed grid capacity, environmental risk).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●"/>
            </a:pPr>
            <a:r>
              <a:rPr lang="zh-TW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Update results with more comprehensive datasets and stakeholder consultation to validate and refine the shortlist.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1000" y="20875"/>
            <a:ext cx="775850" cy="7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"/>
          <p:cNvSpPr txBox="1"/>
          <p:nvPr>
            <p:ph type="title"/>
          </p:nvPr>
        </p:nvSpPr>
        <p:spPr>
          <a:xfrm>
            <a:off x="311700" y="20875"/>
            <a:ext cx="8520600" cy="10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50">
                <a:solidFill>
                  <a:srgbClr val="4899D3"/>
                </a:solidFill>
              </a:rPr>
              <a:t>The</a:t>
            </a:r>
            <a:r>
              <a:rPr lang="zh-TW" sz="1550"/>
              <a:t> </a:t>
            </a:r>
            <a:r>
              <a:rPr b="1" lang="zh-TW" sz="1550">
                <a:solidFill>
                  <a:srgbClr val="CB1D57"/>
                </a:solidFill>
              </a:rPr>
              <a:t>Reference</a:t>
            </a:r>
            <a:r>
              <a:rPr b="1" lang="zh-TW" sz="1550">
                <a:solidFill>
                  <a:srgbClr val="CB1D57"/>
                </a:solidFill>
              </a:rPr>
              <a:t>:</a:t>
            </a:r>
            <a:endParaRPr b="1" sz="1550">
              <a:solidFill>
                <a:srgbClr val="CB1D5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rgbClr val="484949"/>
                </a:solidFill>
              </a:rPr>
              <a:t>Datasets</a:t>
            </a:r>
            <a:endParaRPr b="1" sz="2000">
              <a:solidFill>
                <a:srgbClr val="48494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</a:t>
            </a:r>
            <a:endParaRPr/>
          </a:p>
        </p:txBody>
      </p:sp>
      <p:sp>
        <p:nvSpPr>
          <p:cNvPr id="218" name="Google Shape;218;p23"/>
          <p:cNvSpPr txBox="1"/>
          <p:nvPr/>
        </p:nvSpPr>
        <p:spPr>
          <a:xfrm>
            <a:off x="311700" y="919200"/>
            <a:ext cx="8383200" cy="31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b="1" lang="zh-TW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AEMO Map</a:t>
            </a: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incorporates geospatial data and visualizations to map Australia’s current energy landscape, including regional energy sources, density, and grid distribution. This provides a robust data foundation to assess and evaluate power availability and reliability across potential data center locations.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b="1" lang="zh-TW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Australia Bureau of Meteorology</a:t>
            </a: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includes visualized data on the median peak temperatures across Australia during the summer months (December to February), enabling a clear assessment of cooling requirements as a critical factor in site evaluation.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b="1" lang="zh-TW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Digital Atlas of Australia</a:t>
            </a: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incorporates data on water storage volumes across different regions of Australia, providing a critical input for evaluating cooling capacity as part of the site assessment.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b="1" lang="zh-TW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Intercity Fibre Network - Telstra InfraCo</a:t>
            </a: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provides mapping of Australia’s submarine cables and fiber connections between major cities, offering a clear view of the country’s data transmission infrastructure and supporting a more informed assessment of connectivity.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b="1" lang="zh-TW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TechCouncil-Tech-Jobs-Update-May-2023_final-1.pdf</a:t>
            </a: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includes statistical data on tech workers across Australian states, detailing current job availability and projected growth rates, which serves as a key input for evaluating talent and labor force.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b="1" lang="zh-TW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Digital Atlas of Australia</a:t>
            </a: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presents population data across Australia, highlighting regional population density and distribution, which provides valuable insights for analyzing and assessing land availability and infrastructure capacity.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4" title="截圖 2025-08-31 下午2.46.3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6582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LinkedIn icon.svg - Wikimedia Commons" id="224" name="Google Shape;22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4400" y="4842050"/>
            <a:ext cx="196675" cy="19667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4"/>
          <p:cNvSpPr txBox="1"/>
          <p:nvPr/>
        </p:nvSpPr>
        <p:spPr>
          <a:xfrm>
            <a:off x="3691075" y="4763388"/>
            <a:ext cx="3267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100">
                <a:solidFill>
                  <a:srgbClr val="143C64"/>
                </a:solidFill>
                <a:latin typeface="Calibri"/>
                <a:ea typeface="Calibri"/>
                <a:cs typeface="Calibri"/>
                <a:sym typeface="Calibri"/>
              </a:rPr>
              <a:t>https://www.linkedin.com/in/lch99310/</a:t>
            </a:r>
            <a:endParaRPr b="1" sz="1100">
              <a:solidFill>
                <a:srgbClr val="143C6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56250" y="22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50">
                <a:solidFill>
                  <a:srgbClr val="4899D3"/>
                </a:solidFill>
              </a:rPr>
              <a:t>The</a:t>
            </a:r>
            <a:r>
              <a:rPr lang="zh-TW" sz="1550"/>
              <a:t> </a:t>
            </a:r>
            <a:r>
              <a:rPr b="1" lang="zh-TW" sz="1550">
                <a:solidFill>
                  <a:srgbClr val="CB1D57"/>
                </a:solidFill>
              </a:rPr>
              <a:t>Challenge:</a:t>
            </a:r>
            <a:endParaRPr b="1" sz="1550">
              <a:solidFill>
                <a:srgbClr val="CB1D5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b="1" lang="zh-TW" sz="2400">
                <a:solidFill>
                  <a:srgbClr val="484949"/>
                </a:solidFill>
              </a:rPr>
              <a:t>Data Centers: A Cornerstone of Australia's AI Future</a:t>
            </a:r>
            <a:endParaRPr b="1" sz="2400">
              <a:solidFill>
                <a:srgbClr val="48494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6450" y="122450"/>
            <a:ext cx="775850" cy="7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356250" y="1269000"/>
            <a:ext cx="78711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With AI driving exponential data growth, data centers are now essential. With abundant resources, reliable power supply, skilled workforce, and strategic location between East Asia and USA, </a:t>
            </a:r>
            <a:r>
              <a:rPr b="1" lang="zh-TW"/>
              <a:t>Australia is exceptionally well positioned to become a leading data center hub.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Despite Australia’s strong fundamentals for data-center growth, currently there is no standard framework to evaluate optimal siting for data center.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00"/>
              <a:t>This report proposes a data-based evaluation framework uses it to identify the regions most suited for data-center development. </a:t>
            </a:r>
            <a:endParaRPr b="1" sz="1500"/>
          </a:p>
        </p:txBody>
      </p:sp>
      <p:grpSp>
        <p:nvGrpSpPr>
          <p:cNvPr id="65" name="Google Shape;65;p14"/>
          <p:cNvGrpSpPr/>
          <p:nvPr/>
        </p:nvGrpSpPr>
        <p:grpSpPr>
          <a:xfrm>
            <a:off x="3562563" y="3069001"/>
            <a:ext cx="4931912" cy="2074498"/>
            <a:chOff x="3685038" y="3069001"/>
            <a:chExt cx="4931912" cy="2074498"/>
          </a:xfrm>
        </p:grpSpPr>
        <p:grpSp>
          <p:nvGrpSpPr>
            <p:cNvPr id="66" name="Google Shape;66;p14"/>
            <p:cNvGrpSpPr/>
            <p:nvPr/>
          </p:nvGrpSpPr>
          <p:grpSpPr>
            <a:xfrm>
              <a:off x="3685038" y="3069001"/>
              <a:ext cx="4931912" cy="2074498"/>
              <a:chOff x="-2349112" y="1838776"/>
              <a:chExt cx="4931912" cy="2074498"/>
            </a:xfrm>
          </p:grpSpPr>
          <p:pic>
            <p:nvPicPr>
              <p:cNvPr id="67" name="Google Shape;67;p14"/>
              <p:cNvPicPr preferRelativeResize="0"/>
              <p:nvPr/>
            </p:nvPicPr>
            <p:blipFill rotWithShape="1">
              <a:blip r:embed="rId4">
                <a:alphaModFix/>
              </a:blip>
              <a:srcRect b="0" l="8120" r="14324" t="0"/>
              <a:stretch/>
            </p:blipFill>
            <p:spPr>
              <a:xfrm>
                <a:off x="437550" y="1838776"/>
                <a:ext cx="2145250" cy="207449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8" name="Google Shape;68;p14"/>
              <p:cNvPicPr preferRelativeResize="0"/>
              <p:nvPr/>
            </p:nvPicPr>
            <p:blipFill rotWithShape="1">
              <a:blip r:embed="rId5">
                <a:alphaModFix amt="70000"/>
              </a:blip>
              <a:srcRect b="8491" l="5972" r="5288" t="11623"/>
              <a:stretch/>
            </p:blipFill>
            <p:spPr>
              <a:xfrm>
                <a:off x="-2349112" y="2542225"/>
                <a:ext cx="1213500" cy="6676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69" name="Google Shape;69;p14" title="Generated Image August 30, 2025 - 2_09PM.jpeg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555454" y="4131050"/>
              <a:ext cx="864651" cy="6725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0" name="Google Shape;70;p14"/>
            <p:cNvSpPr/>
            <p:nvPr/>
          </p:nvSpPr>
          <p:spPr>
            <a:xfrm>
              <a:off x="4818725" y="3718475"/>
              <a:ext cx="2050500" cy="367200"/>
            </a:xfrm>
            <a:prstGeom prst="curvedDownArrow">
              <a:avLst>
                <a:gd fmla="val 25000" name="adj1"/>
                <a:gd fmla="val 50000" name="adj2"/>
                <a:gd fmla="val 25000" name="adj3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4818725" y="3763850"/>
              <a:ext cx="3664800" cy="367200"/>
            </a:xfrm>
            <a:prstGeom prst="curvedDownArrow">
              <a:avLst>
                <a:gd fmla="val 25000" name="adj1"/>
                <a:gd fmla="val 50000" name="adj2"/>
                <a:gd fmla="val 25000" name="adj3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56250" y="22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50">
                <a:solidFill>
                  <a:srgbClr val="4899D3"/>
                </a:solidFill>
              </a:rPr>
              <a:t>The</a:t>
            </a:r>
            <a:r>
              <a:rPr lang="zh-TW" sz="1550"/>
              <a:t> </a:t>
            </a:r>
            <a:r>
              <a:rPr b="1" lang="zh-TW" sz="1550">
                <a:solidFill>
                  <a:srgbClr val="CB1D57"/>
                </a:solidFill>
              </a:rPr>
              <a:t>Framework</a:t>
            </a:r>
            <a:r>
              <a:rPr b="1" lang="zh-TW" sz="1550">
                <a:solidFill>
                  <a:srgbClr val="CB1D57"/>
                </a:solidFill>
              </a:rPr>
              <a:t>:</a:t>
            </a:r>
            <a:endParaRPr b="1" sz="1550">
              <a:solidFill>
                <a:srgbClr val="CB1D5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400">
                <a:solidFill>
                  <a:srgbClr val="484949"/>
                </a:solidFill>
              </a:rPr>
              <a:t>Five Major Factors to Select Suitable Locations</a:t>
            </a:r>
            <a:endParaRPr b="1" sz="2400">
              <a:solidFill>
                <a:srgbClr val="48494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</a:t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6450" y="122450"/>
            <a:ext cx="775850" cy="775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" name="Google Shape;78;p15"/>
          <p:cNvGrpSpPr/>
          <p:nvPr/>
        </p:nvGrpSpPr>
        <p:grpSpPr>
          <a:xfrm>
            <a:off x="244930" y="1102200"/>
            <a:ext cx="8587417" cy="3780000"/>
            <a:chOff x="356250" y="1291450"/>
            <a:chExt cx="7993500" cy="3780000"/>
          </a:xfrm>
        </p:grpSpPr>
        <p:sp>
          <p:nvSpPr>
            <p:cNvPr id="79" name="Google Shape;79;p15"/>
            <p:cNvSpPr/>
            <p:nvPr/>
          </p:nvSpPr>
          <p:spPr>
            <a:xfrm>
              <a:off x="356250" y="1291450"/>
              <a:ext cx="7993500" cy="756000"/>
            </a:xfrm>
            <a:prstGeom prst="rect">
              <a:avLst/>
            </a:prstGeom>
            <a:solidFill>
              <a:srgbClr val="CFE2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356250" y="2047450"/>
              <a:ext cx="7993500" cy="756000"/>
            </a:xfrm>
            <a:prstGeom prst="rect">
              <a:avLst/>
            </a:pr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356250" y="2803450"/>
              <a:ext cx="7993500" cy="756000"/>
            </a:xfrm>
            <a:prstGeom prst="rect">
              <a:avLst/>
            </a:prstGeom>
            <a:solidFill>
              <a:srgbClr val="D9D2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356250" y="3559450"/>
              <a:ext cx="7993500" cy="756000"/>
            </a:xfrm>
            <a:prstGeom prst="rect">
              <a:avLst/>
            </a:pr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356250" y="4315450"/>
              <a:ext cx="7993500" cy="756000"/>
            </a:xfrm>
            <a:prstGeom prst="rect">
              <a:avLst/>
            </a:prstGeom>
            <a:solidFill>
              <a:srgbClr val="C27B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356250" y="1291450"/>
              <a:ext cx="2371500" cy="3780000"/>
            </a:xfrm>
            <a:prstGeom prst="flowChartDelay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" name="Google Shape;85;p15"/>
          <p:cNvSpPr txBox="1"/>
          <p:nvPr/>
        </p:nvSpPr>
        <p:spPr>
          <a:xfrm>
            <a:off x="2271150" y="1102200"/>
            <a:ext cx="4163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/>
              <a:t>Power Availability &amp; Reliability</a:t>
            </a:r>
            <a:endParaRPr b="1" sz="1600"/>
          </a:p>
        </p:txBody>
      </p:sp>
      <p:sp>
        <p:nvSpPr>
          <p:cNvPr id="86" name="Google Shape;86;p15"/>
          <p:cNvSpPr txBox="1"/>
          <p:nvPr/>
        </p:nvSpPr>
        <p:spPr>
          <a:xfrm>
            <a:off x="2594025" y="1838775"/>
            <a:ext cx="3362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/>
              <a:t>Cooling &amp; Thermal Management</a:t>
            </a:r>
            <a:endParaRPr b="1" sz="1600"/>
          </a:p>
        </p:txBody>
      </p:sp>
      <p:sp>
        <p:nvSpPr>
          <p:cNvPr id="87" name="Google Shape;87;p15"/>
          <p:cNvSpPr txBox="1"/>
          <p:nvPr/>
        </p:nvSpPr>
        <p:spPr>
          <a:xfrm>
            <a:off x="2716475" y="2575350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/>
              <a:t>Connectivity</a:t>
            </a:r>
            <a:endParaRPr b="1" sz="1600"/>
          </a:p>
        </p:txBody>
      </p:sp>
      <p:sp>
        <p:nvSpPr>
          <p:cNvPr id="88" name="Google Shape;88;p15"/>
          <p:cNvSpPr txBox="1"/>
          <p:nvPr/>
        </p:nvSpPr>
        <p:spPr>
          <a:xfrm>
            <a:off x="2716475" y="3362325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/>
              <a:t>Talent &amp; Labor Force</a:t>
            </a:r>
            <a:endParaRPr b="1" sz="1600"/>
          </a:p>
        </p:txBody>
      </p:sp>
      <p:sp>
        <p:nvSpPr>
          <p:cNvPr id="89" name="Google Shape;89;p15"/>
          <p:cNvSpPr txBox="1"/>
          <p:nvPr/>
        </p:nvSpPr>
        <p:spPr>
          <a:xfrm>
            <a:off x="2415750" y="4104750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/>
              <a:t>Land &amp; Infrastructure</a:t>
            </a:r>
            <a:endParaRPr b="1" sz="1600"/>
          </a:p>
        </p:txBody>
      </p:sp>
      <p:sp>
        <p:nvSpPr>
          <p:cNvPr id="90" name="Google Shape;90;p15"/>
          <p:cNvSpPr txBox="1"/>
          <p:nvPr/>
        </p:nvSpPr>
        <p:spPr>
          <a:xfrm>
            <a:off x="2415750" y="1358225"/>
            <a:ext cx="593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/>
              <a:t>Data centers rely on massive power consumption, making energy availability and grid stability critical determinants in site selection.</a:t>
            </a:r>
            <a:endParaRPr sz="1200"/>
          </a:p>
        </p:txBody>
      </p:sp>
      <p:sp>
        <p:nvSpPr>
          <p:cNvPr id="91" name="Google Shape;91;p15"/>
          <p:cNvSpPr txBox="1"/>
          <p:nvPr/>
        </p:nvSpPr>
        <p:spPr>
          <a:xfrm>
            <a:off x="2745750" y="2083225"/>
            <a:ext cx="6282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/>
              <a:t>Data centers generate substantial waste heat, making cooling capacity a critical siting factor, particularly in regions with access to water resources or naturally cooler climates.</a:t>
            </a:r>
            <a:endParaRPr sz="1200"/>
          </a:p>
        </p:txBody>
      </p:sp>
      <p:grpSp>
        <p:nvGrpSpPr>
          <p:cNvPr id="92" name="Google Shape;92;p15"/>
          <p:cNvGrpSpPr/>
          <p:nvPr/>
        </p:nvGrpSpPr>
        <p:grpSpPr>
          <a:xfrm>
            <a:off x="437549" y="1838776"/>
            <a:ext cx="2145251" cy="2074498"/>
            <a:chOff x="437549" y="1838776"/>
            <a:chExt cx="2145251" cy="2074498"/>
          </a:xfrm>
        </p:grpSpPr>
        <p:pic>
          <p:nvPicPr>
            <p:cNvPr id="93" name="Google Shape;93;p15"/>
            <p:cNvPicPr preferRelativeResize="0"/>
            <p:nvPr/>
          </p:nvPicPr>
          <p:blipFill rotWithShape="1">
            <a:blip r:embed="rId4">
              <a:alphaModFix/>
            </a:blip>
            <a:srcRect b="0" l="8120" r="14324" t="0"/>
            <a:stretch/>
          </p:blipFill>
          <p:spPr>
            <a:xfrm>
              <a:off x="437550" y="1838776"/>
              <a:ext cx="2145250" cy="20744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4" name="Google Shape;94;p15"/>
            <p:cNvSpPr/>
            <p:nvPr/>
          </p:nvSpPr>
          <p:spPr>
            <a:xfrm>
              <a:off x="2033600" y="2571750"/>
              <a:ext cx="423900" cy="214200"/>
            </a:xfrm>
            <a:prstGeom prst="curvedDownArrow">
              <a:avLst>
                <a:gd fmla="val 25000" name="adj1"/>
                <a:gd fmla="val 50000" name="adj2"/>
                <a:gd fmla="val 25000" name="adj3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 rot="1780504">
              <a:off x="1792045" y="2907105"/>
              <a:ext cx="610810" cy="214035"/>
            </a:xfrm>
            <a:prstGeom prst="curvedDownArrow">
              <a:avLst>
                <a:gd fmla="val 25000" name="adj1"/>
                <a:gd fmla="val 50000" name="adj2"/>
                <a:gd fmla="val 25000" name="adj3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 flipH="1" rot="2700000">
              <a:off x="1052533" y="2224113"/>
              <a:ext cx="423840" cy="214253"/>
            </a:xfrm>
            <a:prstGeom prst="curvedDownArrow">
              <a:avLst>
                <a:gd fmla="val 25000" name="adj1"/>
                <a:gd fmla="val 50000" name="adj2"/>
                <a:gd fmla="val 25000" name="adj3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 flipH="1" rot="-1126181">
              <a:off x="456504" y="2645192"/>
              <a:ext cx="584589" cy="214217"/>
            </a:xfrm>
            <a:prstGeom prst="curvedDownArrow">
              <a:avLst>
                <a:gd fmla="val 25000" name="adj1"/>
                <a:gd fmla="val 50000" name="adj2"/>
                <a:gd fmla="val 25000" name="adj3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98" name="Google Shape;98;p15"/>
            <p:cNvPicPr preferRelativeResize="0"/>
            <p:nvPr/>
          </p:nvPicPr>
          <p:blipFill rotWithShape="1">
            <a:blip r:embed="rId5">
              <a:alphaModFix amt="70000"/>
            </a:blip>
            <a:srcRect b="8491" l="5972" r="5288" t="11623"/>
            <a:stretch/>
          </p:blipFill>
          <p:spPr>
            <a:xfrm>
              <a:off x="903413" y="2401450"/>
              <a:ext cx="1213500" cy="6676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9" name="Google Shape;99;p15"/>
          <p:cNvSpPr txBox="1"/>
          <p:nvPr/>
        </p:nvSpPr>
        <p:spPr>
          <a:xfrm>
            <a:off x="2775000" y="2808225"/>
            <a:ext cx="6057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/>
              <a:t>Data </a:t>
            </a:r>
            <a:r>
              <a:rPr lang="zh-TW" sz="1200"/>
              <a:t>center</a:t>
            </a:r>
            <a:r>
              <a:rPr lang="zh-TW" sz="1200"/>
              <a:t>s rely on large-scale data transmission, and heavy data flows from East Asia and the U.S. make proximity to submarine cables a key siting factor.</a:t>
            </a:r>
            <a:endParaRPr sz="1200"/>
          </a:p>
        </p:txBody>
      </p:sp>
      <p:sp>
        <p:nvSpPr>
          <p:cNvPr id="100" name="Google Shape;100;p15"/>
          <p:cNvSpPr txBox="1"/>
          <p:nvPr/>
        </p:nvSpPr>
        <p:spPr>
          <a:xfrm>
            <a:off x="2745750" y="3618875"/>
            <a:ext cx="6115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/>
              <a:t>Data centers require skilled professionals such as network and server engineers to ensure reliable operations, making access to talent a key siting factor.</a:t>
            </a:r>
            <a:endParaRPr sz="1200"/>
          </a:p>
        </p:txBody>
      </p:sp>
      <p:sp>
        <p:nvSpPr>
          <p:cNvPr id="101" name="Google Shape;101;p15"/>
          <p:cNvSpPr txBox="1"/>
          <p:nvPr/>
        </p:nvSpPr>
        <p:spPr>
          <a:xfrm>
            <a:off x="2271150" y="4384975"/>
            <a:ext cx="6557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</a:rPr>
              <a:t>Data centers require large land parcels and reliable infrastructure, including power, water, and fire protection, making regions with low-cost land and strong utilities a critical siting factor.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356250" y="20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50">
                <a:solidFill>
                  <a:srgbClr val="4899D3"/>
                </a:solidFill>
              </a:rPr>
              <a:t>The</a:t>
            </a:r>
            <a:r>
              <a:rPr lang="zh-TW" sz="1550"/>
              <a:t> </a:t>
            </a:r>
            <a:r>
              <a:rPr b="1" lang="zh-TW" sz="1550">
                <a:solidFill>
                  <a:srgbClr val="CB1D57"/>
                </a:solidFill>
              </a:rPr>
              <a:t>Factor One</a:t>
            </a:r>
            <a:r>
              <a:rPr b="1" lang="zh-TW" sz="1550">
                <a:solidFill>
                  <a:srgbClr val="CB1D57"/>
                </a:solidFill>
              </a:rPr>
              <a:t>:</a:t>
            </a:r>
            <a:endParaRPr b="1" sz="1550">
              <a:solidFill>
                <a:srgbClr val="CB1D5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400">
                <a:solidFill>
                  <a:srgbClr val="484949"/>
                </a:solidFill>
              </a:rPr>
              <a:t>Power Availability &amp; Reliability</a:t>
            </a:r>
            <a:endParaRPr b="1" sz="2400">
              <a:solidFill>
                <a:srgbClr val="48494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</a:t>
            </a:r>
            <a:endParaRPr/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1000" y="20875"/>
            <a:ext cx="775850" cy="7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6" title="截圖 2025-08-30 下午3.31.2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6250" y="796725"/>
            <a:ext cx="4320001" cy="3275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 txBox="1"/>
          <p:nvPr/>
        </p:nvSpPr>
        <p:spPr>
          <a:xfrm>
            <a:off x="6204900" y="4831800"/>
            <a:ext cx="29391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900">
                <a:solidFill>
                  <a:schemeClr val="dk2"/>
                </a:solidFill>
              </a:rPr>
              <a:t>Source: </a:t>
            </a:r>
            <a:r>
              <a:rPr lang="zh-TW" sz="900" u="sng">
                <a:solidFill>
                  <a:schemeClr val="hlink"/>
                </a:solidFill>
                <a:hlinkClick r:id="rId5"/>
              </a:rPr>
              <a:t>Australian Energy Market Operator Grid Data</a:t>
            </a:r>
            <a:endParaRPr sz="900">
              <a:solidFill>
                <a:schemeClr val="dk2"/>
              </a:solidFill>
            </a:endParaRPr>
          </a:p>
        </p:txBody>
      </p:sp>
      <p:sp>
        <p:nvSpPr>
          <p:cNvPr id="110" name="Google Shape;110;p16"/>
          <p:cNvSpPr txBox="1"/>
          <p:nvPr/>
        </p:nvSpPr>
        <p:spPr>
          <a:xfrm>
            <a:off x="4679575" y="933800"/>
            <a:ext cx="4467900" cy="40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rgbClr val="4899D3"/>
                </a:solidFill>
              </a:rPr>
              <a:t> </a:t>
            </a:r>
            <a:r>
              <a:rPr b="1" lang="zh-TW" sz="1300">
                <a:solidFill>
                  <a:srgbClr val="4899D3"/>
                </a:solidFill>
              </a:rPr>
              <a:t>Regions with Current &amp; Future Clean Power Supply:</a:t>
            </a:r>
            <a:r>
              <a:rPr lang="zh-TW" sz="1300">
                <a:solidFill>
                  <a:schemeClr val="dk1"/>
                </a:solidFill>
              </a:rPr>
              <a:t> 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</a:rPr>
              <a:t> Brisbane, ACT, Adelaide</a:t>
            </a:r>
            <a:br>
              <a:rPr lang="zh-TW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rgbClr val="CB1D57"/>
                </a:solidFill>
              </a:rPr>
              <a:t> Regions with Future Clean Power Potential:</a:t>
            </a:r>
            <a:r>
              <a:rPr lang="zh-TW" sz="1300">
                <a:solidFill>
                  <a:schemeClr val="dk1"/>
                </a:solidFill>
              </a:rPr>
              <a:t> 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</a:rPr>
              <a:t> Melbourne,  Armidale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TW" sz="1300"/>
              <a:t>The operation of a large data </a:t>
            </a:r>
            <a:r>
              <a:rPr lang="zh-TW" sz="1300"/>
              <a:t>center</a:t>
            </a:r>
            <a:r>
              <a:rPr lang="zh-TW" sz="1300"/>
              <a:t> can require millions of kWh each month. Therefore, regions with abundant power supply, grid stability, and access to low-carbon energy make energy availability a decisive factor in site selection.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TW" sz="1300"/>
              <a:t>AEMO geospatial data highlights regions where grid stability, current clean-energy availability, and future potential. 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6"/>
          <p:cNvSpPr txBox="1"/>
          <p:nvPr/>
        </p:nvSpPr>
        <p:spPr>
          <a:xfrm>
            <a:off x="356250" y="4179050"/>
            <a:ext cx="4662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900">
                <a:latin typeface="Calibri"/>
                <a:ea typeface="Calibri"/>
                <a:cs typeface="Calibri"/>
                <a:sym typeface="Calibri"/>
              </a:rPr>
              <a:t>Figure:</a:t>
            </a:r>
            <a:r>
              <a:rPr lang="zh-TW" sz="900">
                <a:latin typeface="Calibri"/>
                <a:ea typeface="Calibri"/>
                <a:cs typeface="Calibri"/>
                <a:sym typeface="Calibri"/>
              </a:rPr>
              <a:t> Map of Australia’s clean energy landscape. Coloured regions indicate current supply density, with deeper red representing higher energy availability. Grey circles highlight areas with strong future clean-energy potential. Grid connectivity is shown with transmission lines: yellow (500 kV), orange (330 kV), and red (275 kV). Clean-energy sources include wind, solar, hydro, and gas.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6"/>
          <p:cNvSpPr/>
          <p:nvPr/>
        </p:nvSpPr>
        <p:spPr>
          <a:xfrm>
            <a:off x="3952200" y="2469300"/>
            <a:ext cx="619800" cy="3117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/>
          <p:nvPr/>
        </p:nvSpPr>
        <p:spPr>
          <a:xfrm>
            <a:off x="3713450" y="3506475"/>
            <a:ext cx="348300" cy="250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6"/>
          <p:cNvSpPr/>
          <p:nvPr/>
        </p:nvSpPr>
        <p:spPr>
          <a:xfrm>
            <a:off x="2747325" y="3379625"/>
            <a:ext cx="348300" cy="250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6"/>
          <p:cNvSpPr txBox="1"/>
          <p:nvPr/>
        </p:nvSpPr>
        <p:spPr>
          <a:xfrm>
            <a:off x="3218300" y="2342625"/>
            <a:ext cx="9351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rgbClr val="CB1D57"/>
                </a:solidFill>
              </a:rPr>
              <a:t>Brisbane</a:t>
            </a:r>
            <a:endParaRPr b="1" sz="1200">
              <a:solidFill>
                <a:srgbClr val="CB1D57"/>
              </a:solidFill>
            </a:endParaRPr>
          </a:p>
        </p:txBody>
      </p:sp>
      <p:sp>
        <p:nvSpPr>
          <p:cNvPr id="116" name="Google Shape;116;p16"/>
          <p:cNvSpPr txBox="1"/>
          <p:nvPr/>
        </p:nvSpPr>
        <p:spPr>
          <a:xfrm>
            <a:off x="3999875" y="3577850"/>
            <a:ext cx="9351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rgbClr val="CB1D57"/>
                </a:solidFill>
              </a:rPr>
              <a:t>ACT</a:t>
            </a:r>
            <a:endParaRPr b="1" sz="1200">
              <a:solidFill>
                <a:srgbClr val="CB1D57"/>
              </a:solidFill>
            </a:endParaRPr>
          </a:p>
        </p:txBody>
      </p:sp>
      <p:sp>
        <p:nvSpPr>
          <p:cNvPr id="117" name="Google Shape;117;p16"/>
          <p:cNvSpPr txBox="1"/>
          <p:nvPr/>
        </p:nvSpPr>
        <p:spPr>
          <a:xfrm>
            <a:off x="2219700" y="3577850"/>
            <a:ext cx="9351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rgbClr val="CB1D57"/>
                </a:solidFill>
              </a:rPr>
              <a:t>Adelaide</a:t>
            </a:r>
            <a:endParaRPr b="1" sz="1200">
              <a:solidFill>
                <a:srgbClr val="CB1D57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/>
          <p:nvPr>
            <p:ph type="title"/>
          </p:nvPr>
        </p:nvSpPr>
        <p:spPr>
          <a:xfrm>
            <a:off x="356250" y="20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50">
                <a:solidFill>
                  <a:srgbClr val="4899D3"/>
                </a:solidFill>
              </a:rPr>
              <a:t>The</a:t>
            </a:r>
            <a:r>
              <a:rPr lang="zh-TW" sz="1550"/>
              <a:t> </a:t>
            </a:r>
            <a:r>
              <a:rPr b="1" lang="zh-TW" sz="1550">
                <a:solidFill>
                  <a:srgbClr val="CB1D57"/>
                </a:solidFill>
              </a:rPr>
              <a:t>Factor Two:</a:t>
            </a:r>
            <a:endParaRPr b="1" sz="1550">
              <a:solidFill>
                <a:srgbClr val="CB1D5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400">
                <a:solidFill>
                  <a:srgbClr val="484949"/>
                </a:solidFill>
              </a:rPr>
              <a:t>Cooling &amp; Thermal Management - Temperature &amp; Water</a:t>
            </a:r>
            <a:endParaRPr b="1" sz="2400">
              <a:solidFill>
                <a:srgbClr val="48494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</a:t>
            </a:r>
            <a:endParaRPr/>
          </a:p>
        </p:txBody>
      </p:sp>
      <p:pic>
        <p:nvPicPr>
          <p:cNvPr id="123" name="Google Shape;123;p17" title="tmax.climatology.median.seasonal.1201.1981-2018.h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256" y="796713"/>
            <a:ext cx="3600000" cy="1800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 txBox="1"/>
          <p:nvPr/>
        </p:nvSpPr>
        <p:spPr>
          <a:xfrm>
            <a:off x="6835725" y="4620250"/>
            <a:ext cx="2308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900">
                <a:solidFill>
                  <a:schemeClr val="dk2"/>
                </a:solidFill>
              </a:rPr>
              <a:t>Source: </a:t>
            </a:r>
            <a:endParaRPr sz="900">
              <a:solidFill>
                <a:schemeClr val="dk2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zh-TW" sz="900" u="sng">
                <a:solidFill>
                  <a:schemeClr val="hlink"/>
                </a:solidFill>
                <a:hlinkClick r:id="rId4"/>
              </a:rPr>
              <a:t>Australia Bureau of Meteorology</a:t>
            </a:r>
            <a:endParaRPr sz="900">
              <a:solidFill>
                <a:schemeClr val="dk2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zh-TW" sz="9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Digital Atlas of Australia</a:t>
            </a:r>
            <a:endParaRPr sz="900">
              <a:solidFill>
                <a:schemeClr val="dk2"/>
              </a:solidFill>
            </a:endParaRPr>
          </a:p>
        </p:txBody>
      </p:sp>
      <p:pic>
        <p:nvPicPr>
          <p:cNvPr id="125" name="Google Shape;125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01000" y="20875"/>
            <a:ext cx="775850" cy="7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7" title="截圖 2025-08-30 下午3.59.30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6250" y="2698300"/>
            <a:ext cx="3600001" cy="18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7"/>
          <p:cNvSpPr txBox="1"/>
          <p:nvPr/>
        </p:nvSpPr>
        <p:spPr>
          <a:xfrm>
            <a:off x="252425" y="4498300"/>
            <a:ext cx="4263900" cy="14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Figure: </a:t>
            </a:r>
            <a:r>
              <a:rPr lang="zh-TW"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(Upper) Median maximum temperatures in Australia during summer (Dec–Feb), with deeper red indicating higher temperatures.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(Lower) Distribution of water storage volume across Australia, where denser clusters of purple droplets represent greater water availability.</a:t>
            </a:r>
            <a:endParaRPr sz="9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7"/>
          <p:cNvSpPr txBox="1"/>
          <p:nvPr/>
        </p:nvSpPr>
        <p:spPr>
          <a:xfrm>
            <a:off x="4108125" y="1154400"/>
            <a:ext cx="50358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300">
                <a:solidFill>
                  <a:srgbClr val="4899D3"/>
                </a:solidFill>
              </a:rPr>
              <a:t>Regions with Moderate Temperature &amp; </a:t>
            </a:r>
            <a:r>
              <a:rPr b="1" lang="zh-TW" sz="1300">
                <a:solidFill>
                  <a:srgbClr val="CB1D57"/>
                </a:solidFill>
              </a:rPr>
              <a:t>Reliable Water Supply</a:t>
            </a:r>
            <a:r>
              <a:rPr b="1" lang="zh-TW" sz="1300">
                <a:solidFill>
                  <a:srgbClr val="4899D3"/>
                </a:solidFill>
              </a:rPr>
              <a:t>:</a:t>
            </a:r>
            <a:r>
              <a:rPr lang="zh-TW" sz="1300">
                <a:solidFill>
                  <a:schemeClr val="dk1"/>
                </a:solidFill>
              </a:rPr>
              <a:t> 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300">
                <a:solidFill>
                  <a:schemeClr val="dk1"/>
                </a:solidFill>
              </a:rPr>
              <a:t>ACT, Melbourne, Sydney, </a:t>
            </a:r>
            <a:r>
              <a:rPr b="1" lang="zh-TW" sz="1300"/>
              <a:t>Brisbane</a:t>
            </a:r>
            <a:br>
              <a:rPr lang="zh-TW" sz="1300"/>
            </a:b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TW" sz="1300"/>
              <a:t>Data </a:t>
            </a:r>
            <a:r>
              <a:rPr lang="zh-TW" sz="1300"/>
              <a:t>center</a:t>
            </a:r>
            <a:r>
              <a:rPr lang="zh-TW" sz="1300"/>
              <a:t>s produce waste heat, thus effective cooling is critical.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TW" sz="1300"/>
              <a:t>While both air and liquid cooling are used, liquid cooling offers higher efficiency. As a result, ideal sites are regions with moderate temperatures and reliable water supply.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TW" sz="1300"/>
              <a:t>Based on Australia’s summer median maximum temperature and water storage distribution, the southeastern coastal urban regions are most favourable.</a:t>
            </a:r>
            <a:endParaRPr sz="1300"/>
          </a:p>
        </p:txBody>
      </p:sp>
      <p:sp>
        <p:nvSpPr>
          <p:cNvPr id="129" name="Google Shape;129;p17"/>
          <p:cNvSpPr/>
          <p:nvPr/>
        </p:nvSpPr>
        <p:spPr>
          <a:xfrm>
            <a:off x="3434250" y="3422123"/>
            <a:ext cx="522000" cy="2331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7"/>
          <p:cNvSpPr/>
          <p:nvPr/>
        </p:nvSpPr>
        <p:spPr>
          <a:xfrm>
            <a:off x="3211600" y="3921800"/>
            <a:ext cx="270300" cy="1464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7"/>
          <p:cNvSpPr/>
          <p:nvPr/>
        </p:nvSpPr>
        <p:spPr>
          <a:xfrm>
            <a:off x="2763925" y="4045625"/>
            <a:ext cx="565200" cy="1740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7"/>
          <p:cNvSpPr/>
          <p:nvPr/>
        </p:nvSpPr>
        <p:spPr>
          <a:xfrm>
            <a:off x="3411625" y="3812275"/>
            <a:ext cx="341100" cy="1464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7"/>
          <p:cNvSpPr/>
          <p:nvPr/>
        </p:nvSpPr>
        <p:spPr>
          <a:xfrm rot="-3189986">
            <a:off x="2548055" y="1875562"/>
            <a:ext cx="757140" cy="21624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7"/>
          <p:cNvSpPr/>
          <p:nvPr/>
        </p:nvSpPr>
        <p:spPr>
          <a:xfrm rot="1825">
            <a:off x="2197776" y="2135126"/>
            <a:ext cx="565200" cy="2163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8"/>
          <p:cNvSpPr txBox="1"/>
          <p:nvPr>
            <p:ph type="title"/>
          </p:nvPr>
        </p:nvSpPr>
        <p:spPr>
          <a:xfrm>
            <a:off x="356250" y="20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50">
                <a:solidFill>
                  <a:srgbClr val="4899D3"/>
                </a:solidFill>
              </a:rPr>
              <a:t>The</a:t>
            </a:r>
            <a:r>
              <a:rPr lang="zh-TW" sz="1550"/>
              <a:t> </a:t>
            </a:r>
            <a:r>
              <a:rPr b="1" lang="zh-TW" sz="1550">
                <a:solidFill>
                  <a:srgbClr val="CB1D57"/>
                </a:solidFill>
              </a:rPr>
              <a:t>Factor Three:</a:t>
            </a:r>
            <a:endParaRPr b="1" sz="1550">
              <a:solidFill>
                <a:srgbClr val="CB1D5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400">
                <a:solidFill>
                  <a:srgbClr val="484949"/>
                </a:solidFill>
              </a:rPr>
              <a:t>Connectivity - Submarine Cable &amp; Intercity Fiber Network</a:t>
            </a:r>
            <a:endParaRPr b="1" sz="2400">
              <a:solidFill>
                <a:srgbClr val="48494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</a:t>
            </a:r>
            <a:endParaRPr/>
          </a:p>
        </p:txBody>
      </p:sp>
      <p:pic>
        <p:nvPicPr>
          <p:cNvPr id="140" name="Google Shape;14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1000" y="20875"/>
            <a:ext cx="775850" cy="7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6250" y="951750"/>
            <a:ext cx="4320001" cy="32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8"/>
          <p:cNvSpPr txBox="1"/>
          <p:nvPr/>
        </p:nvSpPr>
        <p:spPr>
          <a:xfrm>
            <a:off x="7284900" y="4842900"/>
            <a:ext cx="18591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900">
                <a:solidFill>
                  <a:schemeClr val="dk2"/>
                </a:solidFill>
              </a:rPr>
              <a:t>Source: </a:t>
            </a:r>
            <a:r>
              <a:rPr lang="zh-TW" sz="900" u="sng">
                <a:solidFill>
                  <a:schemeClr val="hlink"/>
                </a:solidFill>
                <a:hlinkClick r:id="rId5"/>
              </a:rPr>
              <a:t>Intercity Fiber Network</a:t>
            </a:r>
            <a:endParaRPr sz="900">
              <a:solidFill>
                <a:schemeClr val="dk2"/>
              </a:solidFill>
            </a:endParaRPr>
          </a:p>
        </p:txBody>
      </p:sp>
      <p:sp>
        <p:nvSpPr>
          <p:cNvPr id="143" name="Google Shape;143;p18"/>
          <p:cNvSpPr txBox="1"/>
          <p:nvPr/>
        </p:nvSpPr>
        <p:spPr>
          <a:xfrm>
            <a:off x="356250" y="4242600"/>
            <a:ext cx="4058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Figure: </a:t>
            </a:r>
            <a:r>
              <a:rPr lang="zh-TW"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Map of Australia’s submarine cable and intercity fiber network connectivity, showing landing points of submarine cables and the fiber network links between major Australian cities.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8"/>
          <p:cNvSpPr/>
          <p:nvPr/>
        </p:nvSpPr>
        <p:spPr>
          <a:xfrm>
            <a:off x="3096425" y="2301516"/>
            <a:ext cx="833700" cy="4236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8"/>
          <p:cNvSpPr/>
          <p:nvPr/>
        </p:nvSpPr>
        <p:spPr>
          <a:xfrm>
            <a:off x="3158725" y="2910126"/>
            <a:ext cx="775800" cy="3780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8"/>
          <p:cNvSpPr/>
          <p:nvPr/>
        </p:nvSpPr>
        <p:spPr>
          <a:xfrm>
            <a:off x="766125" y="3055026"/>
            <a:ext cx="663900" cy="4236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8"/>
          <p:cNvSpPr txBox="1"/>
          <p:nvPr/>
        </p:nvSpPr>
        <p:spPr>
          <a:xfrm>
            <a:off x="4848225" y="1026575"/>
            <a:ext cx="42957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rgbClr val="4899D3"/>
                </a:solidFill>
              </a:rPr>
              <a:t>Regions near submarine cable landing point &amp; Major city:</a:t>
            </a:r>
            <a:r>
              <a:rPr lang="zh-TW" sz="1300">
                <a:solidFill>
                  <a:schemeClr val="dk1"/>
                </a:solidFill>
              </a:rPr>
              <a:t> 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</a:rPr>
              <a:t>Sydney, Brisbane, Perth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rgbClr val="CB1D57"/>
                </a:solidFill>
              </a:rPr>
              <a:t>Regions with great potential:</a:t>
            </a:r>
            <a:endParaRPr b="1" sz="1300">
              <a:solidFill>
                <a:srgbClr val="CB1D5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300">
                <a:solidFill>
                  <a:schemeClr val="dk1"/>
                </a:solidFill>
              </a:rPr>
              <a:t>ACT, Melbourne 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TW" sz="1300"/>
              <a:t>As AI booming</a:t>
            </a:r>
            <a:r>
              <a:rPr lang="zh-TW" sz="1300"/>
              <a:t>, </a:t>
            </a:r>
            <a:r>
              <a:rPr lang="zh-TW" sz="1300"/>
              <a:t>vast volumes of data need storage and processing</a:t>
            </a:r>
            <a:r>
              <a:rPr lang="zh-TW" sz="1300"/>
              <a:t>. </a:t>
            </a:r>
            <a:r>
              <a:rPr lang="zh-TW" sz="1300">
                <a:solidFill>
                  <a:schemeClr val="dk1"/>
                </a:solidFill>
              </a:rPr>
              <a:t>Australia’s strategic location</a:t>
            </a:r>
            <a:r>
              <a:rPr lang="zh-TW" sz="1300"/>
              <a:t> between the world’s two largest data-producing areas,</a:t>
            </a:r>
            <a:r>
              <a:rPr lang="zh-TW" sz="1300"/>
              <a:t> East Asia and the United States </a:t>
            </a:r>
            <a:r>
              <a:rPr lang="zh-TW" sz="1300"/>
              <a:t>makes it ideal for data-</a:t>
            </a:r>
            <a:r>
              <a:rPr lang="zh-TW" sz="1300"/>
              <a:t>center</a:t>
            </a:r>
            <a:r>
              <a:rPr lang="zh-TW" sz="1300"/>
              <a:t> development. 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TW" sz="1300"/>
              <a:t>Massive data flows rely on cable connections, so proximity to </a:t>
            </a:r>
            <a:r>
              <a:rPr lang="zh-TW" sz="1300"/>
              <a:t>submarine</a:t>
            </a:r>
            <a:r>
              <a:rPr lang="zh-TW" sz="1300"/>
              <a:t> cable landing points and major domestic city data hubs is crucial to reduce latency and costs.</a:t>
            </a:r>
            <a:endParaRPr sz="13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/>
          <p:nvPr>
            <p:ph type="title"/>
          </p:nvPr>
        </p:nvSpPr>
        <p:spPr>
          <a:xfrm>
            <a:off x="356250" y="20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50">
                <a:solidFill>
                  <a:srgbClr val="4899D3"/>
                </a:solidFill>
              </a:rPr>
              <a:t>The</a:t>
            </a:r>
            <a:r>
              <a:rPr lang="zh-TW" sz="1550"/>
              <a:t> </a:t>
            </a:r>
            <a:r>
              <a:rPr b="1" lang="zh-TW" sz="1550">
                <a:solidFill>
                  <a:srgbClr val="CB1D57"/>
                </a:solidFill>
              </a:rPr>
              <a:t>Factor Four:</a:t>
            </a:r>
            <a:endParaRPr b="1" sz="1550">
              <a:solidFill>
                <a:srgbClr val="CB1D5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400">
                <a:solidFill>
                  <a:srgbClr val="484949"/>
                </a:solidFill>
              </a:rPr>
              <a:t>Talent &amp; Labor Force</a:t>
            </a:r>
            <a:endParaRPr b="1" sz="2400">
              <a:solidFill>
                <a:srgbClr val="48494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</a:t>
            </a:r>
            <a:endParaRPr/>
          </a:p>
        </p:txBody>
      </p:sp>
      <p:sp>
        <p:nvSpPr>
          <p:cNvPr id="153" name="Google Shape;153;p19"/>
          <p:cNvSpPr txBox="1"/>
          <p:nvPr/>
        </p:nvSpPr>
        <p:spPr>
          <a:xfrm>
            <a:off x="6067550" y="4842900"/>
            <a:ext cx="30765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900">
                <a:solidFill>
                  <a:schemeClr val="dk2"/>
                </a:solidFill>
              </a:rPr>
              <a:t>Source: </a:t>
            </a:r>
            <a:r>
              <a:rPr lang="zh-TW" sz="900" u="sng">
                <a:solidFill>
                  <a:schemeClr val="hlink"/>
                </a:solidFill>
                <a:hlinkClick r:id="rId3"/>
              </a:rPr>
              <a:t>Tech job update by TechCouncil of Australia</a:t>
            </a:r>
            <a:endParaRPr sz="900">
              <a:solidFill>
                <a:schemeClr val="dk2"/>
              </a:solidFill>
            </a:endParaRPr>
          </a:p>
        </p:txBody>
      </p:sp>
      <p:grpSp>
        <p:nvGrpSpPr>
          <p:cNvPr id="154" name="Google Shape;154;p19"/>
          <p:cNvGrpSpPr/>
          <p:nvPr/>
        </p:nvGrpSpPr>
        <p:grpSpPr>
          <a:xfrm>
            <a:off x="356250" y="796725"/>
            <a:ext cx="4783200" cy="3715200"/>
            <a:chOff x="356250" y="1082725"/>
            <a:chExt cx="4783200" cy="3715200"/>
          </a:xfrm>
        </p:grpSpPr>
        <p:pic>
          <p:nvPicPr>
            <p:cNvPr id="155" name="Google Shape;155;p19" title="截圖 2025-08-30 下午4.23.49.png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56250" y="1082725"/>
              <a:ext cx="4320001" cy="3715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6" name="Google Shape;156;p19"/>
            <p:cNvSpPr txBox="1"/>
            <p:nvPr/>
          </p:nvSpPr>
          <p:spPr>
            <a:xfrm>
              <a:off x="3117075" y="2054250"/>
              <a:ext cx="1045800" cy="40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900">
                  <a:solidFill>
                    <a:srgbClr val="CB1D57"/>
                  </a:solidFill>
                </a:rPr>
                <a:t>140,000 (15%)</a:t>
              </a:r>
              <a:endParaRPr b="1" sz="900">
                <a:solidFill>
                  <a:srgbClr val="CB1D57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900">
                  <a:solidFill>
                    <a:srgbClr val="4899D3"/>
                  </a:solidFill>
                </a:rPr>
                <a:t>Growth +49%</a:t>
              </a:r>
              <a:endParaRPr b="1" sz="900">
                <a:solidFill>
                  <a:srgbClr val="4899D3"/>
                </a:solidFill>
              </a:endParaRPr>
            </a:p>
          </p:txBody>
        </p:sp>
        <p:sp>
          <p:nvSpPr>
            <p:cNvPr id="157" name="Google Shape;157;p19"/>
            <p:cNvSpPr txBox="1"/>
            <p:nvPr/>
          </p:nvSpPr>
          <p:spPr>
            <a:xfrm>
              <a:off x="2071275" y="1750200"/>
              <a:ext cx="1045800" cy="40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900">
                  <a:solidFill>
                    <a:srgbClr val="CB1D57"/>
                  </a:solidFill>
                </a:rPr>
                <a:t>7</a:t>
              </a:r>
              <a:r>
                <a:rPr b="1" lang="zh-TW" sz="900">
                  <a:solidFill>
                    <a:srgbClr val="CB1D57"/>
                  </a:solidFill>
                </a:rPr>
                <a:t>0,000 (1%)</a:t>
              </a:r>
              <a:endParaRPr b="1" sz="900">
                <a:solidFill>
                  <a:srgbClr val="CB1D57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900">
                  <a:solidFill>
                    <a:srgbClr val="4899D3"/>
                  </a:solidFill>
                </a:rPr>
                <a:t>Growth +98%</a:t>
              </a:r>
              <a:endParaRPr b="1" sz="900">
                <a:solidFill>
                  <a:srgbClr val="4899D3"/>
                </a:solidFill>
              </a:endParaRPr>
            </a:p>
          </p:txBody>
        </p:sp>
        <p:sp>
          <p:nvSpPr>
            <p:cNvPr id="158" name="Google Shape;158;p19"/>
            <p:cNvSpPr txBox="1"/>
            <p:nvPr/>
          </p:nvSpPr>
          <p:spPr>
            <a:xfrm>
              <a:off x="676175" y="2627425"/>
              <a:ext cx="1045800" cy="40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900">
                  <a:solidFill>
                    <a:srgbClr val="CB1D57"/>
                  </a:solidFill>
                </a:rPr>
                <a:t>71,000 (8%)</a:t>
              </a:r>
              <a:endParaRPr b="1" sz="900">
                <a:solidFill>
                  <a:srgbClr val="CB1D57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900">
                  <a:solidFill>
                    <a:srgbClr val="4899D3"/>
                  </a:solidFill>
                </a:rPr>
                <a:t>Growth +41%</a:t>
              </a:r>
              <a:endParaRPr b="1" sz="900">
                <a:solidFill>
                  <a:srgbClr val="4899D3"/>
                </a:solidFill>
              </a:endParaRPr>
            </a:p>
          </p:txBody>
        </p:sp>
        <p:sp>
          <p:nvSpPr>
            <p:cNvPr id="159" name="Google Shape;159;p19"/>
            <p:cNvSpPr txBox="1"/>
            <p:nvPr/>
          </p:nvSpPr>
          <p:spPr>
            <a:xfrm>
              <a:off x="2242475" y="2902275"/>
              <a:ext cx="1045800" cy="40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900">
                  <a:solidFill>
                    <a:srgbClr val="CB1D57"/>
                  </a:solidFill>
                </a:rPr>
                <a:t>44</a:t>
              </a:r>
              <a:r>
                <a:rPr b="1" lang="zh-TW" sz="900">
                  <a:solidFill>
                    <a:srgbClr val="CB1D57"/>
                  </a:solidFill>
                </a:rPr>
                <a:t>,000 (5%)</a:t>
              </a:r>
              <a:endParaRPr b="1" sz="900">
                <a:solidFill>
                  <a:srgbClr val="CB1D57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900">
                  <a:solidFill>
                    <a:srgbClr val="4899D3"/>
                  </a:solidFill>
                </a:rPr>
                <a:t>Growth +27%</a:t>
              </a:r>
              <a:endParaRPr b="1" sz="900">
                <a:solidFill>
                  <a:srgbClr val="4899D3"/>
                </a:solidFill>
              </a:endParaRPr>
            </a:p>
          </p:txBody>
        </p:sp>
        <p:sp>
          <p:nvSpPr>
            <p:cNvPr id="160" name="Google Shape;160;p19"/>
            <p:cNvSpPr txBox="1"/>
            <p:nvPr/>
          </p:nvSpPr>
          <p:spPr>
            <a:xfrm>
              <a:off x="3288275" y="3032125"/>
              <a:ext cx="1045800" cy="40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900">
                  <a:solidFill>
                    <a:srgbClr val="CB1D57"/>
                  </a:solidFill>
                </a:rPr>
                <a:t>332</a:t>
              </a:r>
              <a:r>
                <a:rPr b="1" lang="zh-TW" sz="900">
                  <a:solidFill>
                    <a:srgbClr val="CB1D57"/>
                  </a:solidFill>
                </a:rPr>
                <a:t>,000 (35%)</a:t>
              </a:r>
              <a:endParaRPr b="1" sz="900">
                <a:solidFill>
                  <a:srgbClr val="CB1D57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900">
                  <a:solidFill>
                    <a:srgbClr val="4899D3"/>
                  </a:solidFill>
                </a:rPr>
                <a:t>Growth +58%</a:t>
              </a:r>
              <a:endParaRPr b="1" sz="900">
                <a:solidFill>
                  <a:srgbClr val="4899D3"/>
                </a:solidFill>
              </a:endParaRPr>
            </a:p>
          </p:txBody>
        </p:sp>
        <p:sp>
          <p:nvSpPr>
            <p:cNvPr id="161" name="Google Shape;161;p19"/>
            <p:cNvSpPr txBox="1"/>
            <p:nvPr/>
          </p:nvSpPr>
          <p:spPr>
            <a:xfrm>
              <a:off x="2616825" y="4119700"/>
              <a:ext cx="1045800" cy="40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900">
                  <a:solidFill>
                    <a:srgbClr val="CB1D57"/>
                  </a:solidFill>
                </a:rPr>
                <a:t>287</a:t>
              </a:r>
              <a:r>
                <a:rPr b="1" lang="zh-TW" sz="900">
                  <a:solidFill>
                    <a:srgbClr val="CB1D57"/>
                  </a:solidFill>
                </a:rPr>
                <a:t>,000 (31%)</a:t>
              </a:r>
              <a:endParaRPr b="1" sz="900">
                <a:solidFill>
                  <a:srgbClr val="CB1D57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900">
                  <a:solidFill>
                    <a:srgbClr val="4899D3"/>
                  </a:solidFill>
                </a:rPr>
                <a:t>Growth +63%</a:t>
              </a:r>
              <a:endParaRPr b="1" sz="900">
                <a:solidFill>
                  <a:srgbClr val="4899D3"/>
                </a:solidFill>
              </a:endParaRPr>
            </a:p>
          </p:txBody>
        </p:sp>
        <p:cxnSp>
          <p:nvCxnSpPr>
            <p:cNvPr id="162" name="Google Shape;162;p19"/>
            <p:cNvCxnSpPr>
              <a:stCxn id="161" idx="0"/>
            </p:cNvCxnSpPr>
            <p:nvPr/>
          </p:nvCxnSpPr>
          <p:spPr>
            <a:xfrm flipH="1" rot="10800000">
              <a:off x="3139725" y="3996700"/>
              <a:ext cx="222600" cy="1230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163" name="Google Shape;163;p19"/>
            <p:cNvSpPr txBox="1"/>
            <p:nvPr/>
          </p:nvSpPr>
          <p:spPr>
            <a:xfrm>
              <a:off x="4093650" y="3804500"/>
              <a:ext cx="1045800" cy="40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900">
                  <a:solidFill>
                    <a:srgbClr val="CB1D57"/>
                  </a:solidFill>
                </a:rPr>
                <a:t>43</a:t>
              </a:r>
              <a:r>
                <a:rPr b="1" lang="zh-TW" sz="900">
                  <a:solidFill>
                    <a:srgbClr val="CB1D57"/>
                  </a:solidFill>
                </a:rPr>
                <a:t>,000 (5%)</a:t>
              </a:r>
              <a:endParaRPr b="1" sz="900">
                <a:solidFill>
                  <a:srgbClr val="CB1D57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900">
                  <a:solidFill>
                    <a:srgbClr val="4899D3"/>
                  </a:solidFill>
                </a:rPr>
                <a:t>Growth +61%</a:t>
              </a:r>
              <a:endParaRPr b="1" sz="900">
                <a:solidFill>
                  <a:srgbClr val="4899D3"/>
                </a:solidFill>
              </a:endParaRPr>
            </a:p>
          </p:txBody>
        </p:sp>
        <p:cxnSp>
          <p:nvCxnSpPr>
            <p:cNvPr id="164" name="Google Shape;164;p19"/>
            <p:cNvCxnSpPr/>
            <p:nvPr/>
          </p:nvCxnSpPr>
          <p:spPr>
            <a:xfrm>
              <a:off x="4074725" y="3763000"/>
              <a:ext cx="244800" cy="1113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165" name="Google Shape;165;p19"/>
            <p:cNvSpPr txBox="1"/>
            <p:nvPr/>
          </p:nvSpPr>
          <p:spPr>
            <a:xfrm>
              <a:off x="3690950" y="3573100"/>
              <a:ext cx="543000" cy="18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800">
                  <a:solidFill>
                    <a:schemeClr val="dk2"/>
                  </a:solidFill>
                </a:rPr>
                <a:t>ACT</a:t>
              </a:r>
              <a:endParaRPr b="1" sz="800">
                <a:solidFill>
                  <a:schemeClr val="dk2"/>
                </a:solidFill>
              </a:endParaRPr>
            </a:p>
          </p:txBody>
        </p:sp>
      </p:grpSp>
      <p:pic>
        <p:nvPicPr>
          <p:cNvPr id="166" name="Google Shape;16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01000" y="20875"/>
            <a:ext cx="775850" cy="7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9"/>
          <p:cNvSpPr txBox="1"/>
          <p:nvPr/>
        </p:nvSpPr>
        <p:spPr>
          <a:xfrm>
            <a:off x="356250" y="4511925"/>
            <a:ext cx="433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900">
                <a:latin typeface="Calibri"/>
                <a:ea typeface="Calibri"/>
                <a:cs typeface="Calibri"/>
                <a:sym typeface="Calibri"/>
              </a:rPr>
              <a:t>Figure:</a:t>
            </a:r>
            <a:r>
              <a:rPr lang="zh-TW" sz="900">
                <a:latin typeface="Calibri"/>
                <a:ea typeface="Calibri"/>
                <a:cs typeface="Calibri"/>
                <a:sym typeface="Calibri"/>
              </a:rPr>
              <a:t> Distribution of tech workforce across Australian states in 2023, showing headcount by state and annotated growth rates.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9"/>
          <p:cNvSpPr txBox="1"/>
          <p:nvPr/>
        </p:nvSpPr>
        <p:spPr>
          <a:xfrm>
            <a:off x="4687050" y="1128800"/>
            <a:ext cx="4456800" cy="19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rgbClr val="4899D3"/>
                </a:solidFill>
              </a:rPr>
              <a:t>Regions near submarine cable landing point &amp; Major city:</a:t>
            </a:r>
            <a:r>
              <a:rPr lang="zh-TW" sz="1300">
                <a:solidFill>
                  <a:schemeClr val="dk1"/>
                </a:solidFill>
              </a:rPr>
              <a:t> 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chemeClr val="dk1"/>
                </a:solidFill>
              </a:rPr>
              <a:t>Sydney, Melbourne, Brisbane, ACT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zh-TW" sz="1300">
                <a:solidFill>
                  <a:schemeClr val="dk1"/>
                </a:solidFill>
              </a:rPr>
              <a:t>Data center operations need diverse tech talent (electricians, network and server engineers, equipment engineers…etc.), so proximity to talent hubs is essential. 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zh-TW" sz="1300">
                <a:solidFill>
                  <a:schemeClr val="dk1"/>
                </a:solidFill>
              </a:rPr>
              <a:t>Tech Council 2023 data shows Queensland, NSW, ACT and Victoria have strong current workforces and good growth potential; these states also host leading universities that feed the talent pipeline. 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0"/>
          <p:cNvSpPr txBox="1"/>
          <p:nvPr>
            <p:ph type="title"/>
          </p:nvPr>
        </p:nvSpPr>
        <p:spPr>
          <a:xfrm>
            <a:off x="356250" y="20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50">
                <a:solidFill>
                  <a:srgbClr val="4899D3"/>
                </a:solidFill>
              </a:rPr>
              <a:t>The</a:t>
            </a:r>
            <a:r>
              <a:rPr lang="zh-TW" sz="1550"/>
              <a:t> </a:t>
            </a:r>
            <a:r>
              <a:rPr b="1" lang="zh-TW" sz="1550">
                <a:solidFill>
                  <a:srgbClr val="CB1D57"/>
                </a:solidFill>
              </a:rPr>
              <a:t>Factor Five:</a:t>
            </a:r>
            <a:endParaRPr b="1" sz="1550">
              <a:solidFill>
                <a:srgbClr val="CB1D5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400">
                <a:solidFill>
                  <a:srgbClr val="484949"/>
                </a:solidFill>
              </a:rPr>
              <a:t>Land &amp; Infrastructure</a:t>
            </a:r>
            <a:endParaRPr b="1" sz="2400">
              <a:solidFill>
                <a:srgbClr val="48494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</a:t>
            </a:r>
            <a:endParaRPr/>
          </a:p>
        </p:txBody>
      </p:sp>
      <p:sp>
        <p:nvSpPr>
          <p:cNvPr id="174" name="Google Shape;174;p20"/>
          <p:cNvSpPr txBox="1"/>
          <p:nvPr/>
        </p:nvSpPr>
        <p:spPr>
          <a:xfrm>
            <a:off x="7166025" y="4831800"/>
            <a:ext cx="19779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900">
                <a:solidFill>
                  <a:schemeClr val="dk2"/>
                </a:solidFill>
              </a:rPr>
              <a:t>Source: </a:t>
            </a:r>
            <a:r>
              <a:rPr lang="zh-TW" sz="900" u="sng">
                <a:solidFill>
                  <a:schemeClr val="hlink"/>
                </a:solidFill>
                <a:hlinkClick r:id="rId3"/>
              </a:rPr>
              <a:t>Digital Atlas of Australia</a:t>
            </a:r>
            <a:endParaRPr sz="900">
              <a:solidFill>
                <a:schemeClr val="dk2"/>
              </a:solidFill>
            </a:endParaRPr>
          </a:p>
        </p:txBody>
      </p:sp>
      <p:pic>
        <p:nvPicPr>
          <p:cNvPr id="175" name="Google Shape;17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1000" y="20875"/>
            <a:ext cx="775850" cy="775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" name="Google Shape;176;p20"/>
          <p:cNvGrpSpPr/>
          <p:nvPr/>
        </p:nvGrpSpPr>
        <p:grpSpPr>
          <a:xfrm>
            <a:off x="4" y="796723"/>
            <a:ext cx="4860247" cy="3645032"/>
            <a:chOff x="356250" y="796720"/>
            <a:chExt cx="5287475" cy="3976254"/>
          </a:xfrm>
        </p:grpSpPr>
        <p:grpSp>
          <p:nvGrpSpPr>
            <p:cNvPr id="177" name="Google Shape;177;p20"/>
            <p:cNvGrpSpPr/>
            <p:nvPr/>
          </p:nvGrpSpPr>
          <p:grpSpPr>
            <a:xfrm>
              <a:off x="356250" y="796720"/>
              <a:ext cx="5287475" cy="3976254"/>
              <a:chOff x="356250" y="796720"/>
              <a:chExt cx="5287475" cy="3976254"/>
            </a:xfrm>
          </p:grpSpPr>
          <p:pic>
            <p:nvPicPr>
              <p:cNvPr id="178" name="Google Shape;178;p20" title="截圖 2025-08-30 下午4.31.45.png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356250" y="971375"/>
                <a:ext cx="4320000" cy="380159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9" name="Google Shape;179;p20" title="截圖 2025-08-30 下午4.32.30.png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1180101" y="3307375"/>
                <a:ext cx="1800000" cy="1410403"/>
              </a:xfrm>
              <a:prstGeom prst="rect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pic>
          <p:pic>
            <p:nvPicPr>
              <p:cNvPr id="180" name="Google Shape;180;p20" title="截圖 2025-08-30 下午4.32.15.png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3840950" y="796720"/>
                <a:ext cx="1800000" cy="1414749"/>
              </a:xfrm>
              <a:prstGeom prst="rect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pic>
          <p:sp>
            <p:nvSpPr>
              <p:cNvPr id="181" name="Google Shape;181;p20"/>
              <p:cNvSpPr/>
              <p:nvPr/>
            </p:nvSpPr>
            <p:spPr>
              <a:xfrm>
                <a:off x="3840950" y="2449275"/>
                <a:ext cx="901800" cy="701400"/>
              </a:xfrm>
              <a:prstGeom prst="rect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20"/>
              <p:cNvSpPr/>
              <p:nvPr/>
            </p:nvSpPr>
            <p:spPr>
              <a:xfrm>
                <a:off x="3303100" y="3307375"/>
                <a:ext cx="1217100" cy="889800"/>
              </a:xfrm>
              <a:prstGeom prst="rect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83" name="Google Shape;183;p20"/>
              <p:cNvCxnSpPr/>
              <p:nvPr/>
            </p:nvCxnSpPr>
            <p:spPr>
              <a:xfrm rot="10800000">
                <a:off x="3840950" y="2211525"/>
                <a:ext cx="2400" cy="236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4" name="Google Shape;184;p20"/>
              <p:cNvCxnSpPr/>
              <p:nvPr/>
            </p:nvCxnSpPr>
            <p:spPr>
              <a:xfrm flipH="1" rot="10800000">
                <a:off x="4748225" y="2204925"/>
                <a:ext cx="895500" cy="243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5" name="Google Shape;185;p20"/>
              <p:cNvCxnSpPr/>
              <p:nvPr/>
            </p:nvCxnSpPr>
            <p:spPr>
              <a:xfrm>
                <a:off x="2986100" y="3309950"/>
                <a:ext cx="328500" cy="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6" name="Google Shape;186;p20"/>
              <p:cNvCxnSpPr/>
              <p:nvPr/>
            </p:nvCxnSpPr>
            <p:spPr>
              <a:xfrm flipH="1" rot="10800000">
                <a:off x="2986100" y="4200650"/>
                <a:ext cx="324000" cy="519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187" name="Google Shape;187;p20"/>
            <p:cNvSpPr/>
            <p:nvPr/>
          </p:nvSpPr>
          <p:spPr>
            <a:xfrm rot="-2572169">
              <a:off x="1473104" y="3887937"/>
              <a:ext cx="1146942" cy="203570"/>
            </a:xfrm>
            <a:prstGeom prst="ellipse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0"/>
            <p:cNvSpPr/>
            <p:nvPr/>
          </p:nvSpPr>
          <p:spPr>
            <a:xfrm rot="4184090">
              <a:off x="4551187" y="1185497"/>
              <a:ext cx="926767" cy="203304"/>
            </a:xfrm>
            <a:prstGeom prst="ellipse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9" name="Google Shape;189;p20"/>
          <p:cNvSpPr txBox="1"/>
          <p:nvPr/>
        </p:nvSpPr>
        <p:spPr>
          <a:xfrm>
            <a:off x="0" y="4441750"/>
            <a:ext cx="4054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900">
                <a:latin typeface="Calibri"/>
                <a:ea typeface="Calibri"/>
                <a:cs typeface="Calibri"/>
                <a:sym typeface="Calibri"/>
              </a:rPr>
              <a:t>Figure:</a:t>
            </a:r>
            <a:r>
              <a:rPr lang="zh-TW" sz="900">
                <a:latin typeface="Calibri"/>
                <a:ea typeface="Calibri"/>
                <a:cs typeface="Calibri"/>
                <a:sym typeface="Calibri"/>
              </a:rPr>
              <a:t> ABS 2024 map of population distribution across Australia; brighter, denser areas indicate higher population concentration.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20"/>
          <p:cNvSpPr txBox="1"/>
          <p:nvPr/>
        </p:nvSpPr>
        <p:spPr>
          <a:xfrm>
            <a:off x="4968100" y="845100"/>
            <a:ext cx="4187100" cy="3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300">
                <a:solidFill>
                  <a:srgbClr val="4899D3"/>
                </a:solidFill>
              </a:rPr>
              <a:t>Regions (Suburban Zones) with moderate populate density:</a:t>
            </a:r>
            <a:r>
              <a:rPr lang="zh-TW" sz="1300">
                <a:solidFill>
                  <a:schemeClr val="dk1"/>
                </a:solidFill>
              </a:rPr>
              <a:t> 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300"/>
              <a:t>Brisbane, ACT, Melbourne, Sydney, </a:t>
            </a:r>
            <a:r>
              <a:rPr b="1" lang="zh-TW" sz="1300">
                <a:solidFill>
                  <a:schemeClr val="dk2"/>
                </a:solidFill>
              </a:rPr>
              <a:t>Perth</a:t>
            </a:r>
            <a:endParaRPr b="1" sz="13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TW" sz="1300"/>
              <a:t>Data </a:t>
            </a:r>
            <a:r>
              <a:rPr lang="zh-TW" sz="1300"/>
              <a:t>center</a:t>
            </a:r>
            <a:r>
              <a:rPr lang="zh-TW" sz="1300"/>
              <a:t>s need large, low-cost land, mature utilities (power, water, fire protection) and low disaster exposure. 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TW" sz="1300"/>
              <a:t>Because dense urban areas have strong infrastructure but high land prices, and very sparse areas lack utilities, population density is an effective proxy to find the sweet spot: suburban zones with moderate density close to cities. 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TW" sz="1300"/>
              <a:t>Applying this rule identifies outer Brisbane and the Sydney→ACT→Melbourne suburban corridor as the most suitable areas.</a:t>
            </a:r>
            <a:endParaRPr sz="1300"/>
          </a:p>
        </p:txBody>
      </p:sp>
      <p:sp>
        <p:nvSpPr>
          <p:cNvPr id="191" name="Google Shape;191;p20"/>
          <p:cNvSpPr/>
          <p:nvPr/>
        </p:nvSpPr>
        <p:spPr>
          <a:xfrm flipH="1" rot="-4458997">
            <a:off x="372553" y="3091063"/>
            <a:ext cx="225287" cy="53283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 txBox="1"/>
          <p:nvPr>
            <p:ph type="title"/>
          </p:nvPr>
        </p:nvSpPr>
        <p:spPr>
          <a:xfrm>
            <a:off x="311700" y="20875"/>
            <a:ext cx="8520600" cy="10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50">
                <a:solidFill>
                  <a:srgbClr val="4899D3"/>
                </a:solidFill>
              </a:rPr>
              <a:t>The</a:t>
            </a:r>
            <a:r>
              <a:rPr lang="zh-TW" sz="1550"/>
              <a:t> </a:t>
            </a:r>
            <a:r>
              <a:rPr b="1" lang="zh-TW" sz="1550">
                <a:solidFill>
                  <a:srgbClr val="CB1D57"/>
                </a:solidFill>
              </a:rPr>
              <a:t>Summary</a:t>
            </a:r>
            <a:r>
              <a:rPr b="1" lang="zh-TW" sz="1550">
                <a:solidFill>
                  <a:srgbClr val="CB1D57"/>
                </a:solidFill>
              </a:rPr>
              <a:t>:</a:t>
            </a:r>
            <a:endParaRPr b="1" sz="1550">
              <a:solidFill>
                <a:srgbClr val="CB1D5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rgbClr val="484949"/>
                </a:solidFill>
              </a:rPr>
              <a:t>Brisbane &amp; ACT are current top locations, </a:t>
            </a:r>
            <a:endParaRPr b="1" sz="2000">
              <a:solidFill>
                <a:srgbClr val="48494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rgbClr val="484949"/>
                </a:solidFill>
              </a:rPr>
              <a:t>Sydney &amp; Melbourne hold high future potential.</a:t>
            </a:r>
            <a:endParaRPr b="1" sz="2000">
              <a:solidFill>
                <a:srgbClr val="48494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</a:t>
            </a:r>
            <a:endParaRPr/>
          </a:p>
        </p:txBody>
      </p:sp>
      <p:sp>
        <p:nvSpPr>
          <p:cNvPr id="197" name="Google Shape;197;p21"/>
          <p:cNvSpPr txBox="1"/>
          <p:nvPr/>
        </p:nvSpPr>
        <p:spPr>
          <a:xfrm>
            <a:off x="7166025" y="4831800"/>
            <a:ext cx="19779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900">
                <a:solidFill>
                  <a:schemeClr val="dk2"/>
                </a:solidFill>
              </a:rPr>
              <a:t>Source: </a:t>
            </a:r>
            <a:r>
              <a:rPr lang="zh-TW" sz="900" u="sng">
                <a:solidFill>
                  <a:schemeClr val="hlink"/>
                </a:solidFill>
                <a:hlinkClick r:id="rId3"/>
              </a:rPr>
              <a:t>Digital Atlas of Australia</a:t>
            </a:r>
            <a:endParaRPr sz="900">
              <a:solidFill>
                <a:schemeClr val="dk2"/>
              </a:solidFill>
            </a:endParaRPr>
          </a:p>
        </p:txBody>
      </p:sp>
      <p:pic>
        <p:nvPicPr>
          <p:cNvPr id="198" name="Google Shape;19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01000" y="20875"/>
            <a:ext cx="775850" cy="7758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99" name="Google Shape;199;p21"/>
          <p:cNvGraphicFramePr/>
          <p:nvPr/>
        </p:nvGraphicFramePr>
        <p:xfrm>
          <a:off x="313825" y="10350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{B5F23BF4-6693-4478-A34B-217FB11A49D3}</a:tableStyleId>
              </a:tblPr>
              <a:tblGrid>
                <a:gridCol w="1053225"/>
                <a:gridCol w="1053225"/>
                <a:gridCol w="1053225"/>
                <a:gridCol w="1053225"/>
                <a:gridCol w="1053225"/>
                <a:gridCol w="1108875"/>
                <a:gridCol w="9975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Power Availability &amp; Reliability</a:t>
                      </a:r>
                      <a:endParaRPr b="1" sz="12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zh-TW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Cooling &amp; Thermal Management</a:t>
                      </a:r>
                      <a:endParaRPr b="1" sz="12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zh-TW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Connectivity</a:t>
                      </a:r>
                      <a:endParaRPr b="1" sz="12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Talent &amp; Labor Force</a:t>
                      </a:r>
                      <a:endParaRPr b="1" sz="12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Land &amp; Infrastructure</a:t>
                      </a:r>
                      <a:endParaRPr b="1" sz="12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Total Score</a:t>
                      </a:r>
                      <a:endParaRPr b="1" sz="12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25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Brisbane</a:t>
                      </a:r>
                      <a:endParaRPr b="1" sz="125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</a:rPr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/>
                        <a:t>5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ACT</a:t>
                      </a:r>
                      <a:endParaRPr b="1"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</a:rPr>
                        <a:t>0.5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</a:rPr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/>
                        <a:t>4.5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Sydney</a:t>
                      </a:r>
                      <a:endParaRPr b="1"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</a:rPr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/>
                        <a:t>4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Melbourne</a:t>
                      </a:r>
                      <a:endParaRPr b="1"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</a:rPr>
                        <a:t>0.5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</a:rPr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/>
                        <a:t>4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Perth</a:t>
                      </a:r>
                      <a:endParaRPr b="1"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</a:rPr>
                        <a:t>0.5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</a:rPr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/>
                        <a:t>2.5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</a:tbl>
          </a:graphicData>
        </a:graphic>
      </p:graphicFrame>
      <p:cxnSp>
        <p:nvCxnSpPr>
          <p:cNvPr id="200" name="Google Shape;200;p21"/>
          <p:cNvCxnSpPr/>
          <p:nvPr/>
        </p:nvCxnSpPr>
        <p:spPr>
          <a:xfrm>
            <a:off x="311700" y="1032775"/>
            <a:ext cx="1037400" cy="79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1" name="Google Shape;201;p21"/>
          <p:cNvSpPr txBox="1"/>
          <p:nvPr/>
        </p:nvSpPr>
        <p:spPr>
          <a:xfrm>
            <a:off x="336125" y="1460400"/>
            <a:ext cx="8349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2"/>
                </a:solidFill>
              </a:rPr>
              <a:t>Region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202" name="Google Shape;202;p21"/>
          <p:cNvSpPr txBox="1"/>
          <p:nvPr/>
        </p:nvSpPr>
        <p:spPr>
          <a:xfrm>
            <a:off x="700050" y="1035050"/>
            <a:ext cx="8349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2"/>
                </a:solidFill>
              </a:rPr>
              <a:t>Factor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203" name="Google Shape;203;p21"/>
          <p:cNvSpPr txBox="1"/>
          <p:nvPr/>
        </p:nvSpPr>
        <p:spPr>
          <a:xfrm>
            <a:off x="311700" y="3804675"/>
            <a:ext cx="7372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Under the framework, each region is scored across five factors: assign </a:t>
            </a:r>
            <a:r>
              <a:rPr b="1"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point</a:t>
            </a: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if the region meets the criterion currently and </a:t>
            </a:r>
            <a:r>
              <a:rPr b="1"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0.5 points</a:t>
            </a: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if it shows future potential; a region’s overall score is the sum across all five factors.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zh-TW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Based on the five-factor scores, Brisbane and the ACT rank as the most suitable regions for immediate data center development, with Sydney and Melbourne closely following.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Winner cup isolated. Golden trophy on a transparent background. Vector illustration. (來源：Getty Images)" id="204" name="Google Shape;20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7742050" y="1821400"/>
            <a:ext cx="410199" cy="3898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